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356" r:id="rId4"/>
    <p:sldId id="357" r:id="rId6"/>
    <p:sldId id="358" r:id="rId7"/>
    <p:sldId id="359" r:id="rId8"/>
    <p:sldId id="374" r:id="rId9"/>
    <p:sldId id="361" r:id="rId10"/>
    <p:sldId id="362" r:id="rId11"/>
    <p:sldId id="375" r:id="rId12"/>
    <p:sldId id="376" r:id="rId13"/>
    <p:sldId id="377" r:id="rId14"/>
    <p:sldId id="378" r:id="rId15"/>
    <p:sldId id="379" r:id="rId16"/>
    <p:sldId id="326" r:id="rId17"/>
  </p:sldIdLst>
  <p:sldSz cx="12192000" cy="6858000"/>
  <p:notesSz cx="12192000" cy="6858000"/>
  <p:custDataLst>
    <p:tags r:id="rId21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45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67" autoAdjust="0"/>
  </p:normalViewPr>
  <p:slideViewPr>
    <p:cSldViewPr showGuides="1">
      <p:cViewPr varScale="1">
        <p:scale>
          <a:sx n="106" d="100"/>
          <a:sy n="106" d="100"/>
        </p:scale>
        <p:origin x="114" y="660"/>
      </p:cViewPr>
      <p:guideLst>
        <p:guide orient="horz" pos="2945"/>
        <p:guide pos="21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8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5.xml"/><Relationship Id="rId14" Type="http://schemas.openxmlformats.org/officeDocument/2006/relationships/image" Target="../media/image14.png"/><Relationship Id="rId13" Type="http://schemas.openxmlformats.org/officeDocument/2006/relationships/image" Target="../media/image13.jpeg"/><Relationship Id="rId12" Type="http://schemas.openxmlformats.org/officeDocument/2006/relationships/image" Target="../media/image12.pn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8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40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9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41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0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42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1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43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4.xml"/><Relationship Id="rId7" Type="http://schemas.openxmlformats.org/officeDocument/2006/relationships/image" Target="../media/image2.png"/><Relationship Id="rId6" Type="http://schemas.openxmlformats.org/officeDocument/2006/relationships/tags" Target="../tags/tag3.xml"/><Relationship Id="rId5" Type="http://schemas.openxmlformats.org/officeDocument/2006/relationships/image" Target="../media/image1.jpeg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45.png"/><Relationship Id="rId13" Type="http://schemas.openxmlformats.org/officeDocument/2006/relationships/slideLayout" Target="../slideLayouts/slideLayout5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slideLayout" Target="../slideLayouts/slideLayout4.xml"/><Relationship Id="rId15" Type="http://schemas.openxmlformats.org/officeDocument/2006/relationships/image" Target="../media/image33.png"/><Relationship Id="rId14" Type="http://schemas.openxmlformats.org/officeDocument/2006/relationships/image" Target="../media/image32.png"/><Relationship Id="rId13" Type="http://schemas.openxmlformats.org/officeDocument/2006/relationships/image" Target="../media/image31.png"/><Relationship Id="rId12" Type="http://schemas.openxmlformats.org/officeDocument/2006/relationships/image" Target="../media/image30.pn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5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6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7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8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7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9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897255" y="107315"/>
            <a:ext cx="2614930" cy="688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en-US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hongqing University  of  Technology</a:t>
            </a:r>
            <a:r>
              <a:rPr lang="en-US" sz="2200" dirty="0">
                <a:solidFill>
                  <a:srgbClr val="FFFFFF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sz="2200" dirty="0">
              <a:solidFill>
                <a:srgbClr val="FFFFFF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720" y="11430"/>
            <a:ext cx="2256155" cy="82613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ATAI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Technique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of </a:t>
            </a:r>
            <a:r>
              <a:rPr sz="1800" spc="-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Intelligence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143750" y="5918200"/>
            <a:ext cx="38430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spc="-25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Junsi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Chen</a:t>
            </a:r>
            <a:endParaRPr lang="en-US"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81610" y="1371600"/>
            <a:ext cx="11772265" cy="108140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400" b="1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/>
                <a:cs typeface="Times New Roman" panose="02020603050405020304"/>
              </a:rPr>
              <a:t>Q-BERT4Rec: Quantized Semantic-ID Representation Learning</a:t>
            </a:r>
            <a:endParaRPr lang="en-US" altLang="zh-CN" sz="2400" b="1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/>
              <a:cs typeface="Times New Roman" panose="02020603050405020304"/>
            </a:endParaRPr>
          </a:p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400" b="1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/>
                <a:cs typeface="Times New Roman" panose="02020603050405020304"/>
              </a:rPr>
              <a:t>for Multimodal Recommendation</a:t>
            </a:r>
            <a:endParaRPr lang="en-US" altLang="zh-CN" sz="2400" b="1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771775" y="4876800"/>
            <a:ext cx="6647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code:</a:t>
            </a:r>
            <a:r>
              <a:rPr lang="da-DK" altLang="zh-CN" dirty="0"/>
              <a:t> </a:t>
            </a:r>
            <a:r>
              <a:rPr lang="en-US" altLang="zh-CN" dirty="0"/>
              <a:t>None</a:t>
            </a:r>
            <a:endParaRPr lang="en-US" altLang="zh-CN" dirty="0"/>
          </a:p>
        </p:txBody>
      </p:sp>
      <p:sp>
        <p:nvSpPr>
          <p:cNvPr id="39" name="object 39"/>
          <p:cNvSpPr txBox="1"/>
          <p:nvPr/>
        </p:nvSpPr>
        <p:spPr>
          <a:xfrm>
            <a:off x="9564370" y="5410200"/>
            <a:ext cx="193865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Times New Roman" panose="02020603050405020304" charset="0"/>
                <a:cs typeface="Times New Roman" panose="02020603050405020304" charset="0"/>
              </a:rPr>
              <a:t>—— </a:t>
            </a:r>
            <a:r>
              <a:rPr lang="en-US" sz="1600" b="1" spc="5" dirty="0">
                <a:solidFill>
                  <a:srgbClr val="1F4E79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KDD ’26</a:t>
            </a:r>
            <a:endParaRPr lang="en-US" sz="1600" b="1" spc="5" dirty="0">
              <a:solidFill>
                <a:srgbClr val="1F4E79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85900" y="2891790"/>
            <a:ext cx="9220200" cy="10744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90650" y="1828800"/>
            <a:ext cx="9410700" cy="42976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9200" y="1905000"/>
            <a:ext cx="9624060" cy="46558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5400" y="1957705"/>
            <a:ext cx="9555480" cy="43891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56510" y="2057400"/>
            <a:ext cx="7078980" cy="42519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9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2" name="object 2"/>
          <p:cNvSpPr txBox="1"/>
          <p:nvPr>
            <p:custDataLst>
              <p:tags r:id="rId3"/>
            </p:custDataLst>
          </p:nvPr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34" name="object 4"/>
            <p:cNvSpPr/>
            <p:nvPr>
              <p:custDataLst>
                <p:tags r:id="rId4"/>
              </p:custDataLst>
            </p:nvPr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5"/>
            <p:cNvSpPr/>
            <p:nvPr>
              <p:custDataLst>
                <p:tags r:id="rId6"/>
              </p:custDataLst>
            </p:nvPr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6"/>
            <p:cNvSpPr/>
            <p:nvPr>
              <p:custDataLst>
                <p:tags r:id="rId8"/>
              </p:custDataLst>
            </p:nvPr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10"/>
          <p:cNvSpPr txBox="1"/>
          <p:nvPr>
            <p:custDataLst>
              <p:tags r:id="rId10"/>
            </p:custDataLst>
          </p:nvPr>
        </p:nvSpPr>
        <p:spPr>
          <a:xfrm>
            <a:off x="644525" y="86360"/>
            <a:ext cx="1885950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8" name="object 11"/>
          <p:cNvSpPr/>
          <p:nvPr>
            <p:custDataLst>
              <p:tags r:id="rId11"/>
            </p:custDataLst>
          </p:nvPr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12"/>
          <p:cNvSpPr txBox="1"/>
          <p:nvPr>
            <p:custDataLst>
              <p:tags r:id="rId12"/>
            </p:custDataLst>
          </p:nvPr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24070" y="499073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096000" y="2286000"/>
            <a:ext cx="5405755" cy="30416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/>
            <a:r>
              <a:rPr lang="en-US" altLang="zh-CN" dirty="0">
                <a:sym typeface="+mn-ea"/>
              </a:rPr>
              <a:t>(1) Existing models either perform static multimodal fusion without adaptivity, or decouple quantization from sequence modeling, thereby limiting both interpretability and generalization.</a:t>
            </a:r>
            <a:endParaRPr lang="en-US" altLang="zh-CN" dirty="0">
              <a:sym typeface="+mn-ea"/>
            </a:endParaRPr>
          </a:p>
          <a:p>
            <a:pPr algn="just"/>
            <a:endParaRPr lang="en-US" altLang="zh-CN" dirty="0"/>
          </a:p>
          <a:p>
            <a:pPr algn="just"/>
            <a:endParaRPr lang="en-US" altLang="zh-CN" dirty="0"/>
          </a:p>
          <a:p>
            <a:pPr algn="just"/>
            <a:r>
              <a:rPr lang="en-US" altLang="zh-CN" dirty="0"/>
              <a:t>(2) Traditional sequential recommenders represent items as discrete and meaningless IDs, which lack semantic understanding and hinder generalization across domains.</a:t>
            </a:r>
            <a:endParaRPr lang="en-US" altLang="zh-CN" dirty="0"/>
          </a:p>
          <a:p>
            <a:pPr algn="just"/>
            <a:endParaRPr lang="en-US" altLang="zh-CN" dirty="0"/>
          </a:p>
          <a:p>
            <a:pPr algn="just"/>
            <a:endParaRPr lang="en-US" altLang="zh-CN" dirty="0">
              <a:sym typeface="+mn-ea"/>
            </a:endParaRPr>
          </a:p>
          <a:p>
            <a:pPr algn="just"/>
            <a:endParaRPr lang="en-US" altLang="zh-CN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2438400"/>
            <a:ext cx="4884420" cy="24612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1143000"/>
            <a:ext cx="9421177" cy="5040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525" y="6324600"/>
            <a:ext cx="10674903" cy="432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/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952826" y="1371743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(1)</a:t>
            </a:r>
            <a:endParaRPr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4947339" y="2133859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(2)</a:t>
            </a:r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4953000" y="327691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(3)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4953000" y="4259257"/>
            <a:ext cx="436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(4)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4958715" y="5105712"/>
            <a:ext cx="436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(5)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4961890" y="6020112"/>
            <a:ext cx="436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(6)</a:t>
            </a:r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10744200" y="1448112"/>
            <a:ext cx="436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(7)</a:t>
            </a:r>
            <a:endParaRPr lang="zh-CN" altLang="en-US" dirty="0"/>
          </a:p>
        </p:txBody>
      </p:sp>
      <p:sp>
        <p:nvSpPr>
          <p:cNvPr id="37" name="文本框 36"/>
          <p:cNvSpPr txBox="1"/>
          <p:nvPr/>
        </p:nvSpPr>
        <p:spPr>
          <a:xfrm>
            <a:off x="10753090" y="2387912"/>
            <a:ext cx="436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(8)</a:t>
            </a:r>
            <a:endParaRPr lang="zh-CN" altLang="en-US" dirty="0"/>
          </a:p>
        </p:txBody>
      </p:sp>
      <p:sp>
        <p:nvSpPr>
          <p:cNvPr id="38" name="文本框 37"/>
          <p:cNvSpPr txBox="1"/>
          <p:nvPr/>
        </p:nvSpPr>
        <p:spPr>
          <a:xfrm>
            <a:off x="10744200" y="3341682"/>
            <a:ext cx="436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(9)</a:t>
            </a:r>
            <a:endParaRPr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10718800" y="4306882"/>
            <a:ext cx="552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(10)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10718800" y="5029512"/>
            <a:ext cx="552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(11)</a:t>
            </a:r>
            <a:endParaRPr lang="zh-CN" altLang="en-US" dirty="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6855" y="1388745"/>
            <a:ext cx="2702560" cy="48577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460" y="2141220"/>
            <a:ext cx="4036060" cy="36195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190" y="2962275"/>
            <a:ext cx="4330700" cy="81851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410" y="4182745"/>
            <a:ext cx="4729480" cy="50101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0" y="5108575"/>
            <a:ext cx="2533650" cy="396875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4965" y="5765800"/>
            <a:ext cx="4592320" cy="753745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47305" y="1388745"/>
            <a:ext cx="1991995" cy="52705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43600" y="2266950"/>
            <a:ext cx="4693920" cy="68199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8890" y="3387725"/>
            <a:ext cx="2459990" cy="40576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48600" y="4276090"/>
            <a:ext cx="2244725" cy="460375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43800" y="5029200"/>
            <a:ext cx="2905125" cy="5194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0400" y="2298065"/>
            <a:ext cx="5871845" cy="324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00" y="1676400"/>
            <a:ext cx="11570428" cy="504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00" y="2819400"/>
            <a:ext cx="12079621" cy="216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8700" y="2514600"/>
            <a:ext cx="7594839" cy="288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6400" y="1953260"/>
            <a:ext cx="8618220" cy="406908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OTdmZWMwNzNmZmQyYjgzMTEwNDQ4MzZiNjkxZGQ0MGQ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4333</Words>
  <Application>WPS 演示</Application>
  <PresentationFormat>宽屏</PresentationFormat>
  <Paragraphs>268</Paragraphs>
  <Slides>14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</vt:lpstr>
      <vt:lpstr>宋体</vt:lpstr>
      <vt:lpstr>Wingdings</vt:lpstr>
      <vt:lpstr>Trebuchet MS</vt:lpstr>
      <vt:lpstr>Arial</vt:lpstr>
      <vt:lpstr>Times New Roman</vt:lpstr>
      <vt:lpstr>Times New Roman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16623667749</cp:lastModifiedBy>
  <cp:revision>187</cp:revision>
  <dcterms:created xsi:type="dcterms:W3CDTF">2023-09-17T03:47:00Z</dcterms:created>
  <dcterms:modified xsi:type="dcterms:W3CDTF">2026-04-07T07:54:42Z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2023-09-12T00:00:00Z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2023-10-03T00:00:00Z</vt:filetime>
  </property>
  <property fmtid="{D5CDD505-2E9C-101B-9397-08002B2CF9AE}" pid="5" name="ICV">
    <vt:lpwstr>B1483564C4F44AD0A98FACF597D4C74B_13</vt:lpwstr>
  </property>
  <property fmtid="{D5CDD505-2E9C-101B-9397-08002B2CF9AE}" pid="6" name="KSOProductBuildVer">
    <vt:lpwstr>2052-12.1.0.25225</vt:lpwstr>
  </property>
</Properties>
</file>